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gif" ContentType="image/gif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3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9" d="100"/>
          <a:sy n="89" d="100"/>
        </p:scale>
        <p:origin x="-2760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1" Type="http://schemas.openxmlformats.org/officeDocument/2006/relationships/tableStyles" Target="tableStyles.xml"/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printerSettings" Target="printerSettings/printerSettings1.bin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11" Type="http://schemas.openxmlformats.org/officeDocument/2006/relationships/slide" Target="slides/slide10.xml"/><Relationship Id="rId29" Type="http://schemas.openxmlformats.org/officeDocument/2006/relationships/viewProps" Target="viewProp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FD755-6764-6842-B196-A85352DCAB56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A24E8-7090-AA4E-ABAE-69C4620D3F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2489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24E22-0546-294D-B7FB-17DB0AF96DF2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EFAFA-2EC2-724F-9F95-DD6D2B7BB1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93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DA522-575F-E446-BC42-6E919DA56F4B}" type="slidenum">
              <a:rPr lang="en-US"/>
              <a:pPr/>
              <a:t>11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005F80-433E-B84A-B4A9-2107D204CAB6}" type="slidenum">
              <a:rPr lang="en-US"/>
              <a:pPr/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3EFAFA-2EC2-724F-9F95-DD6D2B7BB11D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C16FE3-617B-4D49-BF25-831B026F980D}" type="slidenum">
              <a:rPr lang="en-US">
                <a:latin typeface="Arial" pitchFamily="29" charset="0"/>
                <a:ea typeface="ＭＳ Ｐゴシック" pitchFamily="29" charset="-128"/>
                <a:cs typeface="ＭＳ Ｐゴシック" pitchFamily="29" charset="-128"/>
              </a:rPr>
              <a:pPr/>
              <a:t>15</a:t>
            </a:fld>
            <a:endParaRPr lang="en-US">
              <a:latin typeface="Arial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29" charset="0"/>
              <a:ea typeface="ＭＳ Ｐゴシック" pitchFamily="29" charset="-128"/>
              <a:cs typeface="ＭＳ Ｐゴシック" pitchFamily="29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87C1D4-EC78-8343-9749-B555F04D0D4E}" type="slidenum">
              <a:rPr lang="en-US">
                <a:latin typeface="Arial" pitchFamily="28" charset="0"/>
                <a:ea typeface="ＭＳ Ｐゴシック" pitchFamily="28" charset="-128"/>
                <a:cs typeface="ＭＳ Ｐゴシック" pitchFamily="28" charset="-128"/>
              </a:rPr>
              <a:pPr/>
              <a:t>19</a:t>
            </a:fld>
            <a:endParaRPr lang="en-US">
              <a:latin typeface="Arial" pitchFamily="28" charset="0"/>
              <a:ea typeface="ＭＳ Ｐゴシック" pitchFamily="28" charset="-128"/>
              <a:cs typeface="ＭＳ Ｐゴシック" pitchFamily="28" charset="-128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28" charset="0"/>
              <a:ea typeface="ＭＳ Ｐゴシック" pitchFamily="28" charset="-128"/>
              <a:cs typeface="ＭＳ Ｐゴシック" pitchFamily="28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B45B5C-81EA-6B4D-9F0F-6828D258085F}" type="slidenum">
              <a:rPr lang="en-US">
                <a:latin typeface="Arial" pitchFamily="28" charset="0"/>
                <a:ea typeface="ＭＳ Ｐゴシック" pitchFamily="28" charset="-128"/>
                <a:cs typeface="ＭＳ Ｐゴシック" pitchFamily="28" charset="-128"/>
              </a:rPr>
              <a:pPr/>
              <a:t>20</a:t>
            </a:fld>
            <a:endParaRPr lang="en-US">
              <a:latin typeface="Arial" pitchFamily="28" charset="0"/>
              <a:ea typeface="ＭＳ Ｐゴシック" pitchFamily="28" charset="-128"/>
              <a:cs typeface="ＭＳ Ｐゴシック" pitchFamily="28" charset="-128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28" charset="0"/>
              <a:ea typeface="ＭＳ Ｐゴシック" pitchFamily="28" charset="-128"/>
              <a:cs typeface="ＭＳ Ｐゴシック" pitchFamily="28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76EB9-E4F0-D948-B723-AD56F9304585}" type="slidenum">
              <a:rPr lang="en-US">
                <a:latin typeface="Arial" pitchFamily="28" charset="0"/>
                <a:ea typeface="ＭＳ Ｐゴシック" pitchFamily="28" charset="-128"/>
                <a:cs typeface="ＭＳ Ｐゴシック" pitchFamily="28" charset="-128"/>
              </a:rPr>
              <a:pPr/>
              <a:t>21</a:t>
            </a:fld>
            <a:endParaRPr lang="en-US">
              <a:latin typeface="Arial" pitchFamily="28" charset="0"/>
              <a:ea typeface="ＭＳ Ｐゴシック" pitchFamily="28" charset="-128"/>
              <a:cs typeface="ＭＳ Ｐゴシック" pitchFamily="28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28" charset="0"/>
              <a:ea typeface="ＭＳ Ｐゴシック" pitchFamily="28" charset="-128"/>
              <a:cs typeface="ＭＳ Ｐゴシック" pitchFamily="2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DF85F5-FB5E-4F79-A561-97039C58DE0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AA4845-A08A-4DF4-8D99-E2E7B6D41C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8EA353D-955D-4F4D-AFB5-C79FE1766C05}" type="datetimeFigureOut">
              <a:rPr lang="en-US" smtClean="0"/>
              <a:pPr/>
              <a:t>11/29/11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B065C04-6F8C-DD49-8136-19D847793F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3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4" Type="http://schemas.openxmlformats.org/officeDocument/2006/relationships/image" Target="../media/image29.jpeg"/><Relationship Id="rId10" Type="http://schemas.openxmlformats.org/officeDocument/2006/relationships/image" Target="../media/image34.jpeg"/><Relationship Id="rId5" Type="http://schemas.openxmlformats.org/officeDocument/2006/relationships/image" Target="../media/image30.jpeg"/><Relationship Id="rId7" Type="http://schemas.openxmlformats.org/officeDocument/2006/relationships/image" Target="../media/image26.jpeg"/><Relationship Id="rId11" Type="http://schemas.openxmlformats.org/officeDocument/2006/relationships/image" Target="../media/image35.jpeg"/><Relationship Id="rId1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9" Type="http://schemas.openxmlformats.org/officeDocument/2006/relationships/image" Target="../media/image33.jpeg"/><Relationship Id="rId3" Type="http://schemas.openxmlformats.org/officeDocument/2006/relationships/image" Target="../media/image28.jpeg"/><Relationship Id="rId6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3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0.jpeg"/><Relationship Id="rId5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3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4" Type="http://schemas.openxmlformats.org/officeDocument/2006/relationships/image" Target="../media/image16.jpeg"/><Relationship Id="rId5" Type="http://schemas.openxmlformats.org/officeDocument/2006/relationships/image" Target="../media/image11.jpe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6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jpeg"/><Relationship Id="rId5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/>
              <a:t>Chapter 8-The Cellular Basis of Reproduction and Inheritance</a:t>
            </a:r>
            <a:endParaRPr lang="en-US" sz="24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61665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chemeClr val="bg1"/>
                </a:solidFill>
              </a:rPr>
              <a:t>8.3- Prokaryotes reproduce by binary fission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smtClean="0">
                <a:solidFill>
                  <a:schemeClr val="bg1"/>
                </a:solidFill>
              </a:rPr>
              <a:t>Objectives:	1)  Describe the events of binary fission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1169551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I.  Cell Division in Prokaryotes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A.  Binary fission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	1.  Cell division in prokaryotic cells resulting in 2 </a:t>
            </a:r>
            <a:r>
              <a:rPr lang="en-US" sz="2000" dirty="0" smtClean="0"/>
              <a:t>cells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2041240"/>
            <a:ext cx="527258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</a:tabLst>
            </a:pPr>
            <a:r>
              <a:rPr lang="en-US" sz="2000" dirty="0"/>
              <a:t>	2.  The </a:t>
            </a:r>
            <a:r>
              <a:rPr lang="en-US" sz="2000" dirty="0" smtClean="0"/>
              <a:t>Steps</a:t>
            </a:r>
          </a:p>
          <a:p>
            <a:pPr>
              <a:tabLst>
                <a:tab pos="974725" algn="l"/>
              </a:tabLst>
            </a:pPr>
            <a:r>
              <a:rPr lang="en-US" sz="2000" dirty="0" smtClean="0"/>
              <a:t>	a.  Chromosome make a copy of itself</a:t>
            </a:r>
          </a:p>
          <a:p>
            <a:pPr>
              <a:tabLst>
                <a:tab pos="974725" algn="l"/>
                <a:tab pos="1258888" algn="l"/>
              </a:tabLst>
            </a:pPr>
            <a:r>
              <a:rPr lang="en-US" sz="2000" dirty="0" smtClean="0"/>
              <a:t>		1.  A single, circular strand of DNA</a:t>
            </a:r>
          </a:p>
          <a:p>
            <a:pPr>
              <a:tabLst>
                <a:tab pos="974725" algn="l"/>
                <a:tab pos="1201738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Cell grows to approx. twice the 			cells original size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3672456"/>
            <a:ext cx="527258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974725" algn="l"/>
                <a:tab pos="1258888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c</a:t>
            </a:r>
            <a:r>
              <a:rPr lang="en-US" sz="2000" dirty="0"/>
              <a:t>.  Cell wall forms between the 2</a:t>
            </a:r>
            <a:r>
              <a:rPr lang="en-US" sz="2000" dirty="0" smtClean="0"/>
              <a:t> 			chromosomes</a:t>
            </a:r>
            <a:endParaRPr lang="en-US" sz="2000" dirty="0"/>
          </a:p>
          <a:p>
            <a:pPr>
              <a:tabLst>
                <a:tab pos="974725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d</a:t>
            </a:r>
            <a:r>
              <a:rPr lang="en-US" sz="2000" dirty="0"/>
              <a:t>.  Cell divides into 2 identical cells</a:t>
            </a:r>
            <a:r>
              <a:rPr lang="en-US" dirty="0"/>
              <a:t> </a:t>
            </a:r>
          </a:p>
        </p:txBody>
      </p:sp>
      <p:pic>
        <p:nvPicPr>
          <p:cNvPr id="9" name="Picture 8" descr="08_03aBinaryFission_1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587" y="2551550"/>
            <a:ext cx="3871414" cy="4306450"/>
          </a:xfrm>
          <a:prstGeom prst="rect">
            <a:avLst/>
          </a:prstGeom>
        </p:spPr>
      </p:pic>
      <p:pic>
        <p:nvPicPr>
          <p:cNvPr id="10" name="Picture 9" descr="08_03aBinaryFission_3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2587" y="2532752"/>
            <a:ext cx="3871413" cy="4306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d</a:t>
            </a:r>
            <a:r>
              <a:rPr lang="en-US" sz="2000" dirty="0"/>
              <a:t>.  </a:t>
            </a:r>
            <a:r>
              <a:rPr lang="en-US" sz="2000" dirty="0" err="1"/>
              <a:t>Telophase</a:t>
            </a:r>
            <a:r>
              <a:rPr lang="en-US" sz="2000" dirty="0"/>
              <a:t>:  the 4</a:t>
            </a:r>
            <a:r>
              <a:rPr lang="en-US" sz="2000" baseline="30000" dirty="0"/>
              <a:t>th</a:t>
            </a:r>
            <a:r>
              <a:rPr lang="en-US" sz="2000" dirty="0"/>
              <a:t> phase</a:t>
            </a:r>
          </a:p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/>
              <a:t>		1.  Each side of cell now has a complete set of chromosomes</a:t>
            </a:r>
          </a:p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/>
              <a:t>		2.  Chromosomes begin to unwind</a:t>
            </a:r>
          </a:p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/>
              <a:t>		3.  Spindle fibers break down</a:t>
            </a:r>
          </a:p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/>
              <a:t>		4.  Nuclear envelope forms around each set of chromosomes</a:t>
            </a:r>
          </a:p>
          <a:p>
            <a:pPr>
              <a:tabLst>
                <a:tab pos="681038" algn="l"/>
                <a:tab pos="1031875" algn="l"/>
                <a:tab pos="1371600" algn="l"/>
              </a:tabLst>
            </a:pPr>
            <a:r>
              <a:rPr lang="en-US" sz="2000" dirty="0"/>
              <a:t>		5.  A new plasma membrane begins to form between the two 		</a:t>
            </a:r>
            <a:r>
              <a:rPr lang="en-US" sz="2000" dirty="0" smtClean="0"/>
              <a:t>				nuclei</a:t>
            </a:r>
            <a:endParaRPr lang="en-US" dirty="0"/>
          </a:p>
        </p:txBody>
      </p:sp>
      <p:pic>
        <p:nvPicPr>
          <p:cNvPr id="3" name="Picture 3" descr="telophas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514600"/>
            <a:ext cx="28781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telophase 1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438400"/>
            <a:ext cx="210026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C</a:t>
            </a:r>
            <a:r>
              <a:rPr lang="en-US" sz="2000" dirty="0" smtClean="0"/>
              <a:t>.  </a:t>
            </a:r>
            <a:r>
              <a:rPr lang="en-US" sz="2000" dirty="0" err="1"/>
              <a:t>Cytokinesis</a:t>
            </a:r>
            <a:endParaRPr lang="en-US" sz="2000" dirty="0"/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1.  Actual cell division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2.  Cytoplasm is pinched in half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	a.  Cleavage furrow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		1.  Area of the cell membrane that pinches in  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	</a:t>
            </a:r>
            <a:r>
              <a:rPr lang="en-US" sz="2000" dirty="0" err="1"/>
              <a:t>b</a:t>
            </a:r>
            <a:r>
              <a:rPr lang="en-US" sz="2000" dirty="0"/>
              <a:t>.  Forms 2 new cells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3.  Each cell contains identical DNA</a:t>
            </a:r>
          </a:p>
          <a:p>
            <a:pPr>
              <a:tabLst>
                <a:tab pos="339725" algn="l"/>
                <a:tab pos="681038" algn="l"/>
                <a:tab pos="1031875" algn="l"/>
              </a:tabLst>
            </a:pPr>
            <a:r>
              <a:rPr lang="en-US" sz="2000" dirty="0"/>
              <a:t>		4.  Cell enters growth phase</a:t>
            </a:r>
            <a:endParaRPr lang="en-US" dirty="0"/>
          </a:p>
        </p:txBody>
      </p:sp>
      <p:pic>
        <p:nvPicPr>
          <p:cNvPr id="16388" name="Picture 4" descr="Cytokinesis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819400"/>
            <a:ext cx="35814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cytokinesis 2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2743200"/>
            <a:ext cx="3549650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257800" y="56388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</a:rPr>
              <a:t>Cleavage Furrow</a:t>
            </a:r>
            <a:endParaRPr lang="en-US" sz="2000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V="1">
            <a:off x="6096000" y="5029200"/>
            <a:ext cx="533400" cy="609600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rophas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04800"/>
            <a:ext cx="24384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metaphas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81000"/>
            <a:ext cx="23622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anaphas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3048000"/>
            <a:ext cx="2590800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telophas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4473575"/>
            <a:ext cx="259080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 descr="Cytokinesis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400" y="3200400"/>
            <a:ext cx="259080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3" name="AutoShape 15"/>
          <p:cNvSpPr>
            <a:spLocks noChangeArrowheads="1"/>
          </p:cNvSpPr>
          <p:nvPr/>
        </p:nvSpPr>
        <p:spPr bwMode="auto">
          <a:xfrm rot="5400000" flipH="1">
            <a:off x="114300" y="1943100"/>
            <a:ext cx="1216025" cy="688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19062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427" y="0"/>
                </a:moveTo>
                <a:lnTo>
                  <a:pt x="13253" y="7200"/>
                </a:lnTo>
                <a:lnTo>
                  <a:pt x="16339" y="7200"/>
                </a:lnTo>
                <a:lnTo>
                  <a:pt x="16339" y="19062"/>
                </a:lnTo>
                <a:lnTo>
                  <a:pt x="0" y="19062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4" name="AutoShape 16"/>
          <p:cNvSpPr>
            <a:spLocks noChangeArrowheads="1"/>
          </p:cNvSpPr>
          <p:nvPr/>
        </p:nvSpPr>
        <p:spPr bwMode="auto">
          <a:xfrm rot="5400000" flipV="1">
            <a:off x="6821487" y="5373688"/>
            <a:ext cx="987425" cy="13716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19073 h 21600"/>
              <a:gd name="T20" fmla="*/ 18509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427" y="0"/>
                </a:moveTo>
                <a:lnTo>
                  <a:pt x="13253" y="5474"/>
                </a:lnTo>
                <a:lnTo>
                  <a:pt x="16344" y="5474"/>
                </a:lnTo>
                <a:lnTo>
                  <a:pt x="16344" y="19073"/>
                </a:lnTo>
                <a:lnTo>
                  <a:pt x="0" y="19073"/>
                </a:lnTo>
                <a:lnTo>
                  <a:pt x="0" y="21600"/>
                </a:lnTo>
                <a:lnTo>
                  <a:pt x="18509" y="21600"/>
                </a:lnTo>
                <a:lnTo>
                  <a:pt x="18509" y="5474"/>
                </a:lnTo>
                <a:lnTo>
                  <a:pt x="21600" y="547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5" name="AutoShape 17"/>
          <p:cNvSpPr>
            <a:spLocks noChangeArrowheads="1"/>
          </p:cNvSpPr>
          <p:nvPr/>
        </p:nvSpPr>
        <p:spPr bwMode="auto">
          <a:xfrm flipH="1">
            <a:off x="1600200" y="5715000"/>
            <a:ext cx="1371600" cy="762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18865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342" y="0"/>
                </a:moveTo>
                <a:lnTo>
                  <a:pt x="13084" y="7200"/>
                </a:lnTo>
                <a:lnTo>
                  <a:pt x="16170" y="7200"/>
                </a:lnTo>
                <a:lnTo>
                  <a:pt x="16170" y="18865"/>
                </a:lnTo>
                <a:lnTo>
                  <a:pt x="0" y="18865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6" name="AutoShape 18"/>
          <p:cNvSpPr>
            <a:spLocks noChangeArrowheads="1"/>
          </p:cNvSpPr>
          <p:nvPr/>
        </p:nvSpPr>
        <p:spPr bwMode="auto">
          <a:xfrm flipV="1">
            <a:off x="7543800" y="1524000"/>
            <a:ext cx="1216025" cy="1069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19095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7441" y="0"/>
                </a:moveTo>
                <a:lnTo>
                  <a:pt x="13281" y="7200"/>
                </a:lnTo>
                <a:lnTo>
                  <a:pt x="16367" y="7200"/>
                </a:lnTo>
                <a:lnTo>
                  <a:pt x="16367" y="19095"/>
                </a:lnTo>
                <a:lnTo>
                  <a:pt x="0" y="19095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27" name="AutoShape 19"/>
          <p:cNvSpPr>
            <a:spLocks noChangeArrowheads="1"/>
          </p:cNvSpPr>
          <p:nvPr/>
        </p:nvSpPr>
        <p:spPr bwMode="auto">
          <a:xfrm>
            <a:off x="3810000" y="1447800"/>
            <a:ext cx="1216025" cy="228600"/>
          </a:xfrm>
          <a:prstGeom prst="rightArrow">
            <a:avLst>
              <a:gd name="adj1" fmla="val 50000"/>
              <a:gd name="adj2" fmla="val 13298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428" name="Picture 20" descr="Prophase 2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95400" y="304800"/>
            <a:ext cx="24384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21" descr="Metaphase 2a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05400" y="381000"/>
            <a:ext cx="24384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Picture 22" descr="anaphase 2a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53200" y="3048000"/>
            <a:ext cx="2590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1" name="Picture 23" descr="telophase 2a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29000" y="4495800"/>
            <a:ext cx="2590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2" name="Picture 24" descr="cytokinesis 2a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52400" y="3200400"/>
            <a:ext cx="259080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3" grpId="0" animBg="1"/>
      <p:bldP spid="17424" grpId="0" animBg="1"/>
      <p:bldP spid="17425" grpId="0" animBg="1"/>
      <p:bldP spid="17426" grpId="0" animBg="1"/>
      <p:bldP spid="174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000000"/>
                </a:solidFill>
              </a:rPr>
              <a:t>8.7- </a:t>
            </a:r>
            <a:r>
              <a:rPr lang="en-US" sz="2000" b="1" u="sng" dirty="0" err="1" smtClean="0">
                <a:solidFill>
                  <a:srgbClr val="000000"/>
                </a:solidFill>
              </a:rPr>
              <a:t>Cytokinesis</a:t>
            </a:r>
            <a:r>
              <a:rPr lang="en-US" sz="2000" b="1" u="sng" dirty="0" smtClean="0">
                <a:solidFill>
                  <a:srgbClr val="000000"/>
                </a:solidFill>
              </a:rPr>
              <a:t> differs for plant and animal cells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Objectives:	1)  Describe the difference between plant and animal cell </a:t>
            </a:r>
            <a:r>
              <a:rPr lang="en-US" sz="2000" dirty="0" err="1" smtClean="0">
                <a:solidFill>
                  <a:srgbClr val="000000"/>
                </a:solidFill>
              </a:rPr>
              <a:t>cytokineses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7078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I.  Animal cells</a:t>
            </a:r>
          </a:p>
          <a:p>
            <a:pPr>
              <a:tabLst>
                <a:tab pos="227013" algn="l"/>
              </a:tabLst>
            </a:pPr>
            <a:r>
              <a:rPr lang="en-US" sz="2000" dirty="0" smtClean="0"/>
              <a:t>	A.  Cleavage furrow develops between 2 new cells</a:t>
            </a:r>
            <a:endParaRPr lang="en-US" sz="2000" dirty="0"/>
          </a:p>
        </p:txBody>
      </p:sp>
      <p:pic>
        <p:nvPicPr>
          <p:cNvPr id="4" name="Picture 3" descr="08_07a_AnimalCellCleavage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03" y="1415772"/>
            <a:ext cx="2880868" cy="45222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021659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Plant cells</a:t>
            </a:r>
          </a:p>
          <a:p>
            <a:pPr>
              <a:tabLst>
                <a:tab pos="339725" algn="l"/>
              </a:tabLst>
            </a:pPr>
            <a:r>
              <a:rPr lang="en-US" sz="2000" dirty="0" smtClean="0"/>
              <a:t>	A.  Cell plate forms between 2 new cells</a:t>
            </a:r>
            <a:endParaRPr lang="en-US" sz="2000" dirty="0"/>
          </a:p>
        </p:txBody>
      </p:sp>
      <p:pic>
        <p:nvPicPr>
          <p:cNvPr id="6" name="Picture 5" descr="08_07b_CellPlateFormation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256" y="1415772"/>
            <a:ext cx="3955958" cy="45222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b="1" u="sng" dirty="0" smtClean="0">
                <a:solidFill>
                  <a:schemeClr val="bg1"/>
                </a:solidFill>
              </a:rPr>
              <a:t>8.10-Growing out of control, cancer cells produce malignant tumors</a:t>
            </a:r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 smtClean="0"/>
              <a:t>II</a:t>
            </a:r>
            <a:r>
              <a:rPr lang="en-US" sz="2000" dirty="0"/>
              <a:t>.  What happens when the cell cycle is not controlled?</a:t>
            </a:r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A.  A tumor develops</a:t>
            </a:r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	1.  A mass off cells that results from 			</a:t>
            </a:r>
            <a:r>
              <a:rPr lang="en-US" sz="2000" dirty="0" smtClean="0"/>
              <a:t>		</a:t>
            </a:r>
            <a:endParaRPr lang="en-US" sz="2000" dirty="0" smtClean="0"/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</a:t>
            </a:r>
            <a:r>
              <a:rPr lang="en-US" sz="2000" dirty="0" smtClean="0"/>
              <a:t>uncontrolled </a:t>
            </a:r>
            <a:r>
              <a:rPr lang="en-US" sz="2000" dirty="0"/>
              <a:t>growth</a:t>
            </a:r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	2.  Benign tumor</a:t>
            </a:r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		a.  A tumor that remains in the region in 				</a:t>
            </a:r>
            <a:endParaRPr lang="en-US" sz="2000" dirty="0" smtClean="0"/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		</a:t>
            </a:r>
            <a:r>
              <a:rPr lang="en-US" sz="2000" dirty="0" smtClean="0"/>
              <a:t>which </a:t>
            </a:r>
            <a:r>
              <a:rPr lang="en-US" sz="2000" dirty="0"/>
              <a:t>it was</a:t>
            </a:r>
            <a:r>
              <a:rPr lang="en-US" sz="2000" dirty="0" smtClean="0"/>
              <a:t> </a:t>
            </a:r>
            <a:r>
              <a:rPr lang="en-US" sz="2000" dirty="0" smtClean="0"/>
              <a:t>originally </a:t>
            </a:r>
            <a:r>
              <a:rPr lang="en-US" sz="2000" dirty="0"/>
              <a:t>formed</a:t>
            </a:r>
          </a:p>
          <a:p>
            <a:pPr marL="339725" indent="-339725"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		</a:t>
            </a:r>
            <a:r>
              <a:rPr lang="en-US" sz="2000" dirty="0" err="1"/>
              <a:t>b</a:t>
            </a:r>
            <a:r>
              <a:rPr lang="en-US" sz="2000" dirty="0"/>
              <a:t>.  Usually harmless</a:t>
            </a:r>
            <a:endParaRPr lang="en-US" dirty="0"/>
          </a:p>
        </p:txBody>
      </p:sp>
      <p:pic>
        <p:nvPicPr>
          <p:cNvPr id="3" name="Picture 6" descr="tum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3169949"/>
            <a:ext cx="3200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Tumor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724760"/>
            <a:ext cx="3352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5226784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 dirty="0"/>
              <a:t>	B.  Cancer develops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 dirty="0"/>
              <a:t>		1.  A tumor that does not remain in the region in which it was originally 		</a:t>
            </a:r>
            <a:r>
              <a:rPr lang="en-US" sz="2000" dirty="0" smtClean="0"/>
              <a:t>		formed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 dirty="0" smtClean="0"/>
              <a:t>			a.  Malignant tumor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 dirty="0"/>
              <a:t>		2.  Uncontrolled cell division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3.  Most prevalent types of cancer in U.S.</a:t>
            </a:r>
          </a:p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	a.  Lung</a:t>
            </a:r>
            <a:endParaRPr lang="en-US"/>
          </a:p>
        </p:txBody>
      </p:sp>
      <p:pic>
        <p:nvPicPr>
          <p:cNvPr id="22531" name="Picture 3" descr="Lung canc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838200"/>
            <a:ext cx="3556000" cy="426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Lung cancer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685800"/>
            <a:ext cx="48006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685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</a:tabLst>
            </a:pPr>
            <a:r>
              <a:rPr lang="en-US" sz="2000"/>
              <a:t>	b.  Prostate</a:t>
            </a:r>
            <a:endParaRPr lang="en-US"/>
          </a:p>
        </p:txBody>
      </p:sp>
      <p:pic>
        <p:nvPicPr>
          <p:cNvPr id="22534" name="Picture 6" descr="prostat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1828800"/>
            <a:ext cx="52974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0" y="1066800"/>
            <a:ext cx="8763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</a:tabLst>
            </a:pPr>
            <a:r>
              <a:rPr lang="en-US" sz="2000"/>
              <a:t>	c.  Colon</a:t>
            </a:r>
          </a:p>
          <a:p>
            <a:pPr>
              <a:tabLst>
                <a:tab pos="1087438" algn="l"/>
              </a:tabLst>
            </a:pPr>
            <a:r>
              <a:rPr lang="en-US" sz="2000"/>
              <a:t>	d.  Breast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000000"/>
                </a:solidFill>
              </a:rPr>
              <a:t>8.12-Chromosomes are matched in homologous pairs</a:t>
            </a:r>
            <a:endParaRPr lang="en-US" sz="2000" b="1" dirty="0" smtClean="0">
              <a:solidFill>
                <a:srgbClr val="000000"/>
              </a:solidFill>
            </a:endParaRPr>
          </a:p>
          <a:p>
            <a:r>
              <a:rPr lang="en-US" dirty="0" smtClean="0"/>
              <a:t>I.  Human cells &amp; chromosomes</a:t>
            </a:r>
          </a:p>
          <a:p>
            <a:pPr>
              <a:tabLst>
                <a:tab pos="227013" algn="l"/>
              </a:tabLst>
            </a:pPr>
            <a:r>
              <a:rPr lang="en-US" dirty="0" smtClean="0"/>
              <a:t>	A.  Somatic cells</a:t>
            </a:r>
          </a:p>
          <a:p>
            <a:pPr>
              <a:tabLst>
                <a:tab pos="227013" algn="l"/>
                <a:tab pos="566738" algn="l"/>
              </a:tabLst>
            </a:pPr>
            <a:r>
              <a:rPr lang="en-US" dirty="0" smtClean="0"/>
              <a:t>		1.  Body cells</a:t>
            </a:r>
          </a:p>
          <a:p>
            <a:pPr>
              <a:tabLst>
                <a:tab pos="227013" algn="l"/>
                <a:tab pos="566738" algn="l"/>
              </a:tabLst>
            </a:pPr>
            <a:r>
              <a:rPr lang="en-US" dirty="0" smtClean="0"/>
              <a:t>		2.  Composed of 46 chromosomes</a:t>
            </a:r>
          </a:p>
          <a:p>
            <a:pPr>
              <a:tabLst>
                <a:tab pos="227013" algn="l"/>
                <a:tab pos="566738" algn="l"/>
                <a:tab pos="862013" algn="l"/>
              </a:tabLst>
            </a:pPr>
            <a:r>
              <a:rPr lang="en-US" dirty="0" smtClean="0"/>
              <a:t>			a.  Remember:  Chromosomes are composed of 2 sister </a:t>
            </a:r>
            <a:r>
              <a:rPr lang="en-US" dirty="0" err="1" smtClean="0"/>
              <a:t>chromatids</a:t>
            </a:r>
            <a:endParaRPr lang="en-US" dirty="0"/>
          </a:p>
        </p:txBody>
      </p:sp>
      <p:pic>
        <p:nvPicPr>
          <p:cNvPr id="3" name="Picture 2" descr="08_04bcChromosomeDupli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878" y="1754327"/>
            <a:ext cx="3110319" cy="28086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7543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62013" algn="l"/>
                <a:tab pos="1144588" algn="l"/>
              </a:tabLst>
            </a:pPr>
            <a:r>
              <a:rPr lang="en-US" dirty="0" smtClean="0"/>
              <a:t>	</a:t>
            </a:r>
            <a:r>
              <a:rPr lang="en-US" dirty="0" err="1" smtClean="0"/>
              <a:t>b</a:t>
            </a:r>
            <a:r>
              <a:rPr lang="en-US" dirty="0" smtClean="0"/>
              <a:t>.  Each chromosome has a twin chromosome that is identical in length and 			</a:t>
            </a:r>
            <a:r>
              <a:rPr lang="en-US" dirty="0" err="1" smtClean="0"/>
              <a:t>centromere</a:t>
            </a:r>
            <a:r>
              <a:rPr lang="en-US" dirty="0" smtClean="0"/>
              <a:t> position</a:t>
            </a:r>
          </a:p>
          <a:p>
            <a:pPr>
              <a:tabLst>
                <a:tab pos="862013" algn="l"/>
                <a:tab pos="1144588" algn="l"/>
              </a:tabLst>
            </a:pPr>
            <a:r>
              <a:rPr lang="en-US" dirty="0" smtClean="0"/>
              <a:t>		1.  23 pairs of chromosomes</a:t>
            </a:r>
          </a:p>
          <a:p>
            <a:pPr>
              <a:tabLst>
                <a:tab pos="862013" algn="l"/>
                <a:tab pos="1144588" algn="l"/>
                <a:tab pos="1428750" algn="l"/>
              </a:tabLst>
            </a:pPr>
            <a:r>
              <a:rPr lang="en-US" dirty="0" smtClean="0"/>
              <a:t>			a.  Homologous chromosomes (or </a:t>
            </a:r>
            <a:r>
              <a:rPr lang="en-US" dirty="0" err="1" smtClean="0"/>
              <a:t>homologs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5" name="Picture 4" descr="Karyotype 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8157" y="3719542"/>
            <a:ext cx="3138458" cy="3138458"/>
          </a:xfrm>
          <a:prstGeom prst="rect">
            <a:avLst/>
          </a:prstGeom>
        </p:spPr>
      </p:pic>
      <p:pic>
        <p:nvPicPr>
          <p:cNvPr id="6" name="Picture 5" descr="08_12HomologousPair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5952" y="3022228"/>
            <a:ext cx="4923667" cy="38357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79621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141413" algn="l"/>
              </a:tabLst>
            </a:pPr>
            <a:r>
              <a:rPr lang="en-US" dirty="0" smtClean="0"/>
              <a:t>	2.  The exception</a:t>
            </a:r>
          </a:p>
          <a:p>
            <a:pPr>
              <a:tabLst>
                <a:tab pos="1141413" algn="l"/>
                <a:tab pos="1433513" algn="l"/>
              </a:tabLst>
            </a:pPr>
            <a:r>
              <a:rPr lang="en-US" dirty="0" smtClean="0"/>
              <a:t>		a.  Sex chromosomes</a:t>
            </a:r>
          </a:p>
          <a:p>
            <a:pPr>
              <a:tabLst>
                <a:tab pos="1141413" algn="l"/>
                <a:tab pos="1433513" algn="l"/>
                <a:tab pos="1712913" algn="l"/>
              </a:tabLst>
            </a:pPr>
            <a:r>
              <a:rPr lang="en-US" dirty="0" smtClean="0"/>
              <a:t>			1.  Female XX, Male XY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chemeClr val="bg1"/>
                </a:solidFill>
              </a:rPr>
              <a:t>8.13-Gametes have a single set of chromosomes</a:t>
            </a:r>
          </a:p>
          <a:p>
            <a:r>
              <a:rPr lang="en-US" dirty="0" smtClean="0"/>
              <a:t>I.  Somatic cells</a:t>
            </a:r>
          </a:p>
          <a:p>
            <a:pPr>
              <a:tabLst>
                <a:tab pos="227013" algn="l"/>
              </a:tabLst>
            </a:pPr>
            <a:r>
              <a:rPr lang="en-US" dirty="0" smtClean="0"/>
              <a:t>	A.  46 chromosomes or 23 pairs</a:t>
            </a:r>
          </a:p>
          <a:p>
            <a:pPr>
              <a:tabLst>
                <a:tab pos="227013" algn="l"/>
              </a:tabLst>
            </a:pPr>
            <a:r>
              <a:rPr lang="en-US" dirty="0" smtClean="0"/>
              <a:t>	B.  Diploid</a:t>
            </a:r>
          </a:p>
          <a:p>
            <a:pPr>
              <a:tabLst>
                <a:tab pos="227013" algn="l"/>
                <a:tab pos="509588" algn="l"/>
              </a:tabLst>
            </a:pPr>
            <a:r>
              <a:rPr lang="en-US" dirty="0" smtClean="0"/>
              <a:t>		1.  Cells with 2 homologous sets of chromosomes</a:t>
            </a:r>
          </a:p>
          <a:p>
            <a:pPr>
              <a:tabLst>
                <a:tab pos="227013" algn="l"/>
                <a:tab pos="509588" algn="l"/>
              </a:tabLst>
            </a:pPr>
            <a:r>
              <a:rPr lang="en-US" dirty="0" smtClean="0"/>
              <a:t>		2.  Represented as </a:t>
            </a:r>
            <a:r>
              <a:rPr lang="en-US" sz="2000" dirty="0" smtClean="0"/>
              <a:t>2</a:t>
            </a:r>
            <a:r>
              <a:rPr lang="en-US" sz="1600" dirty="0" smtClean="0"/>
              <a:t>n</a:t>
            </a:r>
            <a:r>
              <a:rPr lang="en-US" dirty="0" smtClean="0"/>
              <a:t> 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dirty="0" smtClean="0"/>
              <a:t>			a.  Humans: Diploid number is 46 - </a:t>
            </a:r>
            <a:r>
              <a:rPr lang="en-US" sz="2000" dirty="0" smtClean="0"/>
              <a:t>2</a:t>
            </a:r>
            <a:r>
              <a:rPr lang="en-US" sz="1600" dirty="0" smtClean="0"/>
              <a:t>n</a:t>
            </a:r>
            <a:r>
              <a:rPr lang="en-US" dirty="0" smtClean="0"/>
              <a:t>=46</a:t>
            </a:r>
          </a:p>
          <a:p>
            <a:pPr>
              <a:tabLst>
                <a:tab pos="227013" algn="l"/>
                <a:tab pos="509588" algn="l"/>
                <a:tab pos="804863" algn="l"/>
                <a:tab pos="1089025" algn="l"/>
              </a:tabLst>
            </a:pPr>
            <a:r>
              <a:rPr lang="en-US" dirty="0" smtClean="0"/>
              <a:t>				1.  In order to be human you must have 46 chromosomes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369880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II.  Sex cells (gametes)</a:t>
            </a:r>
          </a:p>
          <a:p>
            <a:pPr>
              <a:tabLst>
                <a:tab pos="339725" algn="l"/>
              </a:tabLst>
            </a:pPr>
            <a:r>
              <a:rPr lang="en-US" dirty="0" smtClean="0"/>
              <a:t>	A.  Reproduction</a:t>
            </a:r>
          </a:p>
          <a:p>
            <a:pPr>
              <a:tabLst>
                <a:tab pos="339725" algn="l"/>
                <a:tab pos="681038" algn="l"/>
                <a:tab pos="919163" algn="l"/>
              </a:tabLst>
            </a:pPr>
            <a:r>
              <a:rPr lang="en-US" dirty="0" smtClean="0"/>
              <a:t>		1.  In order to reproduce sexually the chromosome number in sex cells must be 				reduced to half</a:t>
            </a:r>
          </a:p>
          <a:p>
            <a:pPr>
              <a:tabLst>
                <a:tab pos="339725" algn="l"/>
                <a:tab pos="681038" algn="l"/>
                <a:tab pos="919163" algn="l"/>
              </a:tabLst>
            </a:pPr>
            <a:r>
              <a:rPr lang="en-US" dirty="0" smtClean="0"/>
              <a:t>			a.  A single set of chromosomes</a:t>
            </a:r>
          </a:p>
          <a:p>
            <a:pPr>
              <a:tabLst>
                <a:tab pos="339725" algn="l"/>
                <a:tab pos="681038" algn="l"/>
                <a:tab pos="919163" algn="l"/>
              </a:tabLst>
            </a:pPr>
            <a:r>
              <a:rPr lang="en-US" dirty="0" smtClean="0"/>
              <a:t>			</a:t>
            </a:r>
            <a:r>
              <a:rPr lang="en-US" dirty="0" err="1" smtClean="0"/>
              <a:t>b</a:t>
            </a:r>
            <a:r>
              <a:rPr lang="en-US" dirty="0" smtClean="0"/>
              <a:t>.  Haploid cell</a:t>
            </a:r>
          </a:p>
          <a:p>
            <a:pPr>
              <a:tabLst>
                <a:tab pos="339725" algn="l"/>
                <a:tab pos="681038" algn="l"/>
                <a:tab pos="919163" algn="l"/>
                <a:tab pos="1258888" algn="l"/>
              </a:tabLst>
            </a:pPr>
            <a:r>
              <a:rPr lang="en-US" dirty="0" smtClean="0"/>
              <a:t>				1.  Humans:  Haploid number is 23 – </a:t>
            </a:r>
            <a:r>
              <a:rPr lang="en-US" dirty="0" err="1" smtClean="0"/>
              <a:t>n</a:t>
            </a:r>
            <a:r>
              <a:rPr lang="en-US" dirty="0" smtClean="0"/>
              <a:t>=23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4401205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81038" algn="l"/>
              </a:tabLst>
            </a:pPr>
            <a:r>
              <a:rPr lang="en-US" dirty="0" smtClean="0"/>
              <a:t>	2.  Dad gives 23 chromosomes/mom gives 23 chromosomes = 46 chromosomes</a:t>
            </a:r>
          </a:p>
          <a:p>
            <a:pPr>
              <a:tabLst>
                <a:tab pos="681038" algn="l"/>
                <a:tab pos="974725" algn="l"/>
                <a:tab pos="1258888" algn="l"/>
              </a:tabLst>
            </a:pPr>
            <a:r>
              <a:rPr lang="en-US" dirty="0" smtClean="0"/>
              <a:t>		a.  Dad’s gamete (sperm/haploid) fertilizes mom’s gamete (egg/haploid) creating 			a diploid zygote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32453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dirty="0" smtClean="0"/>
              <a:t>	B.  How do we get from a diploid cell to a haploid cell?</a:t>
            </a:r>
          </a:p>
          <a:p>
            <a:pPr>
              <a:tabLst>
                <a:tab pos="284163" algn="l"/>
                <a:tab pos="566738" algn="l"/>
              </a:tabLst>
            </a:pPr>
            <a:r>
              <a:rPr lang="en-US" dirty="0" smtClean="0"/>
              <a:t>		1.  Meiosis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chemeClr val="bg1"/>
                </a:solidFill>
              </a:rPr>
              <a:t>8.14-Meiosis reduces the chromosome number from diploid to haploid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Objectives:	1)</a:t>
            </a:r>
            <a:r>
              <a:rPr lang="en-US" sz="2000" dirty="0" smtClean="0">
                <a:solidFill>
                  <a:srgbClr val="000000"/>
                </a:solidFill>
              </a:rPr>
              <a:t>  Describe each phase of meiosis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			2)  Summarize the phases of meiosis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			3)  Be able to describe the purpose and importance of meiosis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1323439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I.  Stages of meiosis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A.  Defined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 dirty="0"/>
              <a:t>		1.  Process of nuclear division that reduces the number of chromosomes 			in new cells to half the # of diploid chromosomes</a:t>
            </a:r>
            <a:endParaRPr lang="en-US" dirty="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2634714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</a:tabLst>
            </a:pPr>
            <a:r>
              <a:rPr lang="en-US" sz="2000" dirty="0"/>
              <a:t>	2.  Cells go through </a:t>
            </a:r>
            <a:r>
              <a:rPr lang="en-US" sz="2000" dirty="0" err="1"/>
              <a:t>interphase</a:t>
            </a:r>
            <a:endParaRPr lang="en-US" dirty="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0" y="3031589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B.  Meiosis I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 dirty="0"/>
              <a:t>		1.  4 phases</a:t>
            </a:r>
            <a:endParaRPr lang="en-US" dirty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0" y="3733264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1875" algn="l"/>
                <a:tab pos="1366838" algn="l"/>
              </a:tabLst>
            </a:pPr>
            <a:r>
              <a:rPr lang="en-US" sz="2000" dirty="0"/>
              <a:t>	a.  Prophase I</a:t>
            </a:r>
          </a:p>
          <a:p>
            <a:pPr>
              <a:tabLst>
                <a:tab pos="1031875" algn="l"/>
                <a:tab pos="1366838" algn="l"/>
              </a:tabLst>
            </a:pPr>
            <a:r>
              <a:rPr lang="en-US" sz="2000" dirty="0"/>
              <a:t>		1.  Chromatin coils into chromosomes</a:t>
            </a:r>
          </a:p>
          <a:p>
            <a:pPr>
              <a:tabLst>
                <a:tab pos="1031875" algn="l"/>
                <a:tab pos="1366838" algn="l"/>
              </a:tabLst>
            </a:pPr>
            <a:r>
              <a:rPr lang="en-US" sz="2000" dirty="0"/>
              <a:t>		2.  Spindle fibers appear</a:t>
            </a:r>
          </a:p>
          <a:p>
            <a:pPr>
              <a:tabLst>
                <a:tab pos="1031875" algn="l"/>
                <a:tab pos="1366838" algn="l"/>
              </a:tabLst>
            </a:pPr>
            <a:r>
              <a:rPr lang="en-US" sz="2000" dirty="0"/>
              <a:t>		3.  Nuclear membrane disappears</a:t>
            </a:r>
            <a:endParaRPr lang="en-US" dirty="0"/>
          </a:p>
        </p:txBody>
      </p:sp>
      <p:pic>
        <p:nvPicPr>
          <p:cNvPr id="8" name="Picture 10" descr="prophase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3987800"/>
            <a:ext cx="29718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366838" algn="l"/>
                <a:tab pos="1711325" algn="l"/>
              </a:tabLst>
            </a:pPr>
            <a:r>
              <a:rPr lang="en-US" sz="2000"/>
              <a:t>	4.  Homologous chromosomes pair up</a:t>
            </a:r>
          </a:p>
          <a:p>
            <a:pPr>
              <a:tabLst>
                <a:tab pos="1366838" algn="l"/>
                <a:tab pos="1711325" algn="l"/>
              </a:tabLst>
            </a:pPr>
            <a:r>
              <a:rPr lang="en-US" sz="2000"/>
              <a:t>		a.  Called synapsis</a:t>
            </a:r>
          </a:p>
          <a:p>
            <a:pPr>
              <a:tabLst>
                <a:tab pos="1366838" algn="l"/>
                <a:tab pos="1711325" algn="l"/>
              </a:tabLst>
            </a:pPr>
            <a:r>
              <a:rPr lang="en-US" sz="2000"/>
              <a:t>		b.  Does not happen in mitosis</a:t>
            </a:r>
            <a:endParaRPr 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9144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711325" algn="l"/>
              </a:tabLst>
            </a:pPr>
            <a:r>
              <a:rPr lang="en-US" sz="2000"/>
              <a:t>	c.  Each pair is called a tetrad</a:t>
            </a: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052638" indent="-2052638">
              <a:tabLst>
                <a:tab pos="1711325" algn="l"/>
                <a:tab pos="2055813" algn="l"/>
              </a:tabLst>
            </a:pPr>
            <a:r>
              <a:rPr lang="en-US" sz="2000"/>
              <a:t>	d.  Chromatids line up so corresponding genes line up next to each other</a:t>
            </a:r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8288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711325" algn="l"/>
              </a:tabLst>
            </a:pPr>
            <a:r>
              <a:rPr lang="en-US" sz="2000"/>
              <a:t>	e.  Crossing-over</a:t>
            </a:r>
            <a:endParaRPr lang="en-US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0" y="2133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2403475" indent="-2403475">
              <a:tabLst>
                <a:tab pos="2052638" algn="l"/>
                <a:tab pos="2400300" algn="l"/>
              </a:tabLst>
            </a:pPr>
            <a:r>
              <a:rPr lang="en-US" sz="2000"/>
              <a:t>	1.  Portions of broken chromatids attach to adjacent chromatids on homologous chromosomes</a:t>
            </a:r>
            <a:endParaRPr lang="en-US"/>
          </a:p>
        </p:txBody>
      </p:sp>
      <p:pic>
        <p:nvPicPr>
          <p:cNvPr id="17415" name="Picture 7" descr="prophase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505200"/>
            <a:ext cx="3276600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crossov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48350" y="3429000"/>
            <a:ext cx="2571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0" y="2743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055813" algn="l"/>
                <a:tab pos="2400300" algn="l"/>
              </a:tabLst>
            </a:pPr>
            <a:r>
              <a:rPr lang="en-US" sz="2000"/>
              <a:t>	2.  Results in genetic recombination</a:t>
            </a:r>
          </a:p>
          <a:p>
            <a:pPr>
              <a:tabLst>
                <a:tab pos="2055813" algn="l"/>
                <a:tab pos="2400300" algn="l"/>
              </a:tabLst>
            </a:pPr>
            <a:r>
              <a:rPr lang="en-US" sz="2000"/>
              <a:t>		a.  Producing a new mixture of genetic material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  <p:bldP spid="1029" grpId="0"/>
      <p:bldP spid="1030" grpId="0"/>
      <p:bldP spid="10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u="sng" dirty="0" smtClean="0">
                <a:solidFill>
                  <a:schemeClr val="bg1"/>
                </a:solidFill>
              </a:rPr>
              <a:t>8.4-The large, complex chromosome of eukaryotes duplicate with each cell division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Objectives:	1)  Define chromatin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			2)  Describe the structure of a chromosome</a:t>
            </a:r>
          </a:p>
          <a:p>
            <a:pPr>
              <a:tabLst>
                <a:tab pos="1371600" algn="l"/>
                <a:tab pos="1712913" algn="l"/>
              </a:tabLst>
            </a:pPr>
            <a:r>
              <a:rPr lang="en-US" sz="2000" dirty="0" smtClean="0">
                <a:solidFill>
                  <a:srgbClr val="000000"/>
                </a:solidFill>
              </a:rPr>
              <a:t>	3)  Distinguish the difference between sister </a:t>
            </a:r>
            <a:r>
              <a:rPr lang="en-US" sz="2000" dirty="0" err="1" smtClean="0">
                <a:solidFill>
                  <a:srgbClr val="000000"/>
                </a:solidFill>
              </a:rPr>
              <a:t>chromatids</a:t>
            </a:r>
            <a:r>
              <a:rPr lang="en-US" sz="2000" dirty="0" smtClean="0">
                <a:solidFill>
                  <a:srgbClr val="000000"/>
                </a:solidFill>
              </a:rPr>
              <a:t> and 				chromosomes 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60043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I.  DNA Structure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A.  The form in which info in the cell is contained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B</a:t>
            </a:r>
            <a:r>
              <a:rPr lang="en-US" sz="2000" dirty="0" smtClean="0"/>
              <a:t>.  The cells alphabet</a:t>
            </a:r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C</a:t>
            </a:r>
            <a:r>
              <a:rPr lang="en-US" sz="2000" dirty="0" smtClean="0"/>
              <a:t>.  Comprised of nucleic acids </a:t>
            </a: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0" y="2923877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D</a:t>
            </a:r>
            <a:r>
              <a:rPr lang="en-US" sz="2000" dirty="0" smtClean="0"/>
              <a:t>.  </a:t>
            </a:r>
            <a:r>
              <a:rPr lang="en-US" sz="2000" dirty="0"/>
              <a:t>A double helix</a:t>
            </a:r>
            <a:endParaRPr lang="en-US" dirty="0"/>
          </a:p>
        </p:txBody>
      </p:sp>
      <p:pic>
        <p:nvPicPr>
          <p:cNvPr id="5" name="Picture 12" descr="DNA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5363" y="2133600"/>
            <a:ext cx="30686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3320752"/>
            <a:ext cx="60753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  <a:tab pos="681038" algn="l"/>
                <a:tab pos="1711325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E</a:t>
            </a:r>
            <a:r>
              <a:rPr lang="en-US" sz="2000" dirty="0" smtClean="0"/>
              <a:t>.  </a:t>
            </a:r>
            <a:r>
              <a:rPr lang="en-US" sz="2000" dirty="0"/>
              <a:t>Each strand contains thousands of genes</a:t>
            </a:r>
            <a:endParaRPr lang="en-US" sz="2000" dirty="0" smtClean="0"/>
          </a:p>
          <a:p>
            <a:pPr>
              <a:tabLst>
                <a:tab pos="284163" algn="l"/>
                <a:tab pos="623888" algn="l"/>
                <a:tab pos="862013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Each gene contains a specific code</a:t>
            </a:r>
            <a:r>
              <a:rPr lang="en-US" sz="2000" dirty="0" smtClean="0"/>
              <a:t> which </a:t>
            </a:r>
            <a:r>
              <a:rPr lang="en-US" sz="2000" dirty="0"/>
              <a:t>is</a:t>
            </a:r>
            <a:r>
              <a:rPr lang="en-US" sz="2000" dirty="0" smtClean="0"/>
              <a:t> 			responsible </a:t>
            </a:r>
            <a:r>
              <a:rPr lang="en-US" sz="2000" dirty="0"/>
              <a:t>for a different trait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b.  Metaphase I</a:t>
            </a:r>
          </a:p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	1.  Tetrads randomly line up along equator of cell</a:t>
            </a:r>
          </a:p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	2.  Spindle fibers attach to centromeres</a:t>
            </a:r>
            <a:endParaRPr 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9144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marL="1712913" indent="-1712913">
              <a:tabLst>
                <a:tab pos="1366838" algn="l"/>
                <a:tab pos="1711325" algn="l"/>
              </a:tabLst>
            </a:pPr>
            <a:r>
              <a:rPr lang="en-US" sz="2000"/>
              <a:t>	3.  Spindle fibers from opposite poles attach to different centromeres w/in tetrad</a:t>
            </a:r>
            <a:endParaRPr lang="en-US"/>
          </a:p>
        </p:txBody>
      </p:sp>
      <p:pic>
        <p:nvPicPr>
          <p:cNvPr id="6148" name="Picture 4" descr="metaphase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1905000"/>
            <a:ext cx="315912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metaphase1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905000"/>
            <a:ext cx="3124200" cy="275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c.  Anaphase I</a:t>
            </a:r>
          </a:p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	1.  Each homologous chromosome moves to opposite ends of cell</a:t>
            </a:r>
            <a:endParaRPr lang="en-US"/>
          </a:p>
        </p:txBody>
      </p:sp>
      <p:pic>
        <p:nvPicPr>
          <p:cNvPr id="21507" name="Picture 3" descr="anaphase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838200"/>
            <a:ext cx="259080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3352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d.  Telophase I</a:t>
            </a:r>
          </a:p>
          <a:p>
            <a:pPr>
              <a:tabLst>
                <a:tab pos="1033463" algn="l"/>
                <a:tab pos="1366838" algn="l"/>
              </a:tabLst>
            </a:pPr>
            <a:r>
              <a:rPr lang="en-US" sz="2000"/>
              <a:t>		1.  Spindle fibers disappear</a:t>
            </a:r>
            <a:endParaRPr lang="en-US"/>
          </a:p>
        </p:txBody>
      </p:sp>
      <p:pic>
        <p:nvPicPr>
          <p:cNvPr id="7173" name="Picture 5" descr="telophase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3505200"/>
            <a:ext cx="35052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3962400"/>
            <a:ext cx="541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1033463" algn="l"/>
              </a:tabLst>
            </a:pPr>
            <a:r>
              <a:rPr lang="en-US" sz="2000"/>
              <a:t>	C.  Cytokinesis I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dirty="0" smtClean="0"/>
              <a:t>	C.  Meiosis II</a:t>
            </a:r>
          </a:p>
          <a:p>
            <a:pPr>
              <a:tabLst>
                <a:tab pos="339725" algn="l"/>
                <a:tab pos="623888" algn="l"/>
              </a:tabLst>
            </a:pPr>
            <a:r>
              <a:rPr lang="en-US" dirty="0" smtClean="0"/>
              <a:t>		1.  Same as Mitosis </a:t>
            </a:r>
            <a:r>
              <a:rPr lang="en-US" dirty="0" err="1" smtClean="0"/>
              <a:t>w</a:t>
            </a:r>
            <a:r>
              <a:rPr lang="en-US" dirty="0" smtClean="0"/>
              <a:t>/ the exception of no nuclear envelope break down</a:t>
            </a:r>
            <a:endParaRPr lang="en-US" dirty="0"/>
          </a:p>
        </p:txBody>
      </p:sp>
      <p:pic>
        <p:nvPicPr>
          <p:cNvPr id="3" name="Picture 2" descr="08_14bMeiosis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56" y="1383792"/>
            <a:ext cx="8552688" cy="4090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000000"/>
                </a:solidFill>
              </a:rPr>
              <a:t>8.15- Mitosis and meiosis have important similarities and differences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Objectives:	1)  Be able to describe the difference between mitosis and meiosis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3" name="Picture 2" descr="08_15MitosisAndMeiosis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449" y="796964"/>
            <a:ext cx="7265222" cy="5920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/>
              <a:t>II.  </a:t>
            </a:r>
            <a:r>
              <a:rPr lang="en-US" sz="2000" dirty="0"/>
              <a:t>Chromatin</a:t>
            </a:r>
            <a:endParaRPr lang="en-US" sz="2000" dirty="0" smtClean="0"/>
          </a:p>
          <a:p>
            <a:pPr>
              <a:tabLst>
                <a:tab pos="339725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A</a:t>
            </a:r>
            <a:r>
              <a:rPr lang="en-US" sz="2000" dirty="0" smtClean="0"/>
              <a:t>.  </a:t>
            </a:r>
            <a:r>
              <a:rPr lang="en-US" sz="2000" dirty="0"/>
              <a:t>The state in which DNA is normally found in </a:t>
            </a:r>
            <a:r>
              <a:rPr lang="en-US" sz="2000" dirty="0" err="1"/>
              <a:t>nondividing</a:t>
            </a:r>
            <a:r>
              <a:rPr lang="en-US" sz="2000" dirty="0"/>
              <a:t> cells</a:t>
            </a:r>
          </a:p>
          <a:p>
            <a:pPr>
              <a:tabLst>
                <a:tab pos="747713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DNA is too long to fit into the cell</a:t>
            </a:r>
          </a:p>
          <a:p>
            <a:pPr>
              <a:tabLst>
                <a:tab pos="1031875" algn="l"/>
              </a:tabLst>
            </a:pPr>
            <a:r>
              <a:rPr lang="en-US" sz="2000" dirty="0" smtClean="0"/>
              <a:t>	a</a:t>
            </a:r>
            <a:r>
              <a:rPr lang="en-US" sz="2000" dirty="0"/>
              <a:t>.  Each chromosome contains approx. 5 cm of DNA when 					uncoiled</a:t>
            </a:r>
            <a:endParaRPr lang="en-US" dirty="0"/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0" y="163195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339725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DNA coiled around proteins called </a:t>
            </a:r>
            <a:r>
              <a:rPr lang="en-US" sz="2000" dirty="0" err="1"/>
              <a:t>histones</a:t>
            </a:r>
            <a:r>
              <a:rPr lang="en-US" sz="2000" dirty="0"/>
              <a:t> </a:t>
            </a:r>
          </a:p>
        </p:txBody>
      </p:sp>
      <p:pic>
        <p:nvPicPr>
          <p:cNvPr id="4" name="Picture 3" descr="Chromat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30" y="3178748"/>
            <a:ext cx="3333852" cy="3679251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0" y="202882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681038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C</a:t>
            </a:r>
            <a:r>
              <a:rPr lang="en-US" sz="2000" dirty="0" smtClean="0"/>
              <a:t>.  </a:t>
            </a:r>
            <a:r>
              <a:rPr lang="en-US" sz="2000" dirty="0"/>
              <a:t>When cell division is initiated, this chromatin coils &amp; condenses into 	</a:t>
            </a:r>
            <a:r>
              <a:rPr lang="en-US" sz="2000" dirty="0" smtClean="0"/>
              <a:t>		microscopic </a:t>
            </a:r>
            <a:r>
              <a:rPr lang="en-US" sz="2000" dirty="0"/>
              <a:t>chromosomes.</a:t>
            </a:r>
            <a:endParaRPr lang="en-US" dirty="0"/>
          </a:p>
        </p:txBody>
      </p:sp>
      <p:pic>
        <p:nvPicPr>
          <p:cNvPr id="6" name="Picture 5" descr="Chromatin-chromosom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382" y="3178748"/>
            <a:ext cx="3889494" cy="3679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/>
              <a:t>III.  </a:t>
            </a:r>
            <a:r>
              <a:rPr lang="en-US" sz="2000" dirty="0"/>
              <a:t>A chromosome</a:t>
            </a:r>
            <a:endParaRPr lang="en-US" sz="2000" dirty="0" smtClean="0"/>
          </a:p>
          <a:p>
            <a:pPr>
              <a:tabLst>
                <a:tab pos="454025" algn="l"/>
                <a:tab pos="8048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A</a:t>
            </a:r>
            <a:r>
              <a:rPr lang="en-US" sz="2000" dirty="0" smtClean="0"/>
              <a:t>.  </a:t>
            </a:r>
            <a:r>
              <a:rPr lang="en-US" sz="2000" dirty="0"/>
              <a:t>Strands of DNA wrapped around proteins (chromatin) and tightly 		</a:t>
            </a:r>
            <a:r>
              <a:rPr lang="en-US" sz="2000" dirty="0" smtClean="0"/>
              <a:t>		condensed</a:t>
            </a:r>
          </a:p>
          <a:p>
            <a:pPr>
              <a:tabLst>
                <a:tab pos="454025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In most cells, chromosomes are only visible during cell division</a:t>
            </a:r>
            <a:endParaRPr lang="en-US" sz="2000" dirty="0" smtClean="0"/>
          </a:p>
          <a:p>
            <a:pPr>
              <a:tabLst>
                <a:tab pos="454025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C</a:t>
            </a:r>
            <a:r>
              <a:rPr lang="en-US" sz="2000" dirty="0" smtClean="0"/>
              <a:t>.  </a:t>
            </a:r>
            <a:r>
              <a:rPr lang="en-US" sz="2000" dirty="0"/>
              <a:t>Most other times, they are uncoiled</a:t>
            </a:r>
            <a:endParaRPr lang="en-US" dirty="0"/>
          </a:p>
        </p:txBody>
      </p:sp>
      <p:pic>
        <p:nvPicPr>
          <p:cNvPr id="3" name="Picture 2" descr="Chromat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303" y="1797519"/>
            <a:ext cx="1977974" cy="2182899"/>
          </a:xfrm>
          <a:prstGeom prst="rect">
            <a:avLst/>
          </a:prstGeom>
        </p:spPr>
      </p:pic>
      <p:pic>
        <p:nvPicPr>
          <p:cNvPr id="4" name="Picture 3" descr="Chromatin-chromosom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277" y="1797519"/>
            <a:ext cx="2307636" cy="2182899"/>
          </a:xfrm>
          <a:prstGeom prst="rect">
            <a:avLst/>
          </a:prstGeom>
        </p:spPr>
      </p:pic>
      <p:pic>
        <p:nvPicPr>
          <p:cNvPr id="5" name="Picture 4" descr="08_04bcChromosomeDupli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7045" y="4125002"/>
            <a:ext cx="2838168" cy="25628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000000"/>
                </a:solidFill>
              </a:rPr>
              <a:t>8.5-The cell cycle multiplies cells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Objectives:	1)  Define the cell cycle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0" y="707886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 smtClean="0"/>
              <a:t>I.  Cell </a:t>
            </a:r>
            <a:r>
              <a:rPr lang="en-US" sz="2000" dirty="0"/>
              <a:t>Cycle  </a:t>
            </a:r>
            <a:endParaRPr lang="en-US" sz="2000" dirty="0" smtClean="0"/>
          </a:p>
          <a:p>
            <a:pPr>
              <a:tabLst>
                <a:tab pos="284163" algn="l"/>
              </a:tabLst>
            </a:pPr>
            <a:r>
              <a:rPr lang="en-US" sz="2000" dirty="0" smtClean="0"/>
              <a:t>	A.  </a:t>
            </a:r>
            <a:r>
              <a:rPr lang="en-US" sz="2000" dirty="0"/>
              <a:t>Repeating set of events that make up the life of a cell</a:t>
            </a:r>
            <a:endParaRPr lang="en-US" sz="2000" dirty="0" smtClean="0"/>
          </a:p>
          <a:p>
            <a:pPr>
              <a:tabLst>
                <a:tab pos="623888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1</a:t>
            </a:r>
            <a:r>
              <a:rPr lang="en-US" sz="2000" dirty="0" smtClean="0"/>
              <a:t>.  </a:t>
            </a:r>
            <a:r>
              <a:rPr lang="en-US" sz="2000" dirty="0"/>
              <a:t>The sequence of division and growth of a cell’s life cycle</a:t>
            </a:r>
            <a:endParaRPr lang="en-US" sz="2000" dirty="0" smtClean="0"/>
          </a:p>
          <a:p>
            <a:pPr>
              <a:tabLst>
                <a:tab pos="9191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a</a:t>
            </a:r>
            <a:r>
              <a:rPr lang="en-US" sz="2000" dirty="0" smtClean="0"/>
              <a:t>.  </a:t>
            </a:r>
            <a:r>
              <a:rPr lang="en-US" sz="2000" dirty="0" err="1" smtClean="0"/>
              <a:t>Interphase</a:t>
            </a:r>
            <a:endParaRPr lang="en-US" sz="2000" dirty="0" smtClean="0"/>
          </a:p>
          <a:p>
            <a:pPr>
              <a:tabLst>
                <a:tab pos="919163" algn="l"/>
                <a:tab pos="1201738" algn="l"/>
              </a:tabLst>
            </a:pPr>
            <a:r>
              <a:rPr lang="en-US" sz="2000" dirty="0" smtClean="0"/>
              <a:t>		1.  Subdivided into G1, S, G2</a:t>
            </a:r>
          </a:p>
          <a:p>
            <a:pPr>
              <a:tabLst>
                <a:tab pos="919163" algn="l"/>
                <a:tab pos="1201738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Mitotic phase (M phase)</a:t>
            </a:r>
          </a:p>
          <a:p>
            <a:pPr>
              <a:tabLst>
                <a:tab pos="919163" algn="l"/>
                <a:tab pos="1201738" algn="l"/>
              </a:tabLst>
            </a:pPr>
            <a:r>
              <a:rPr lang="en-US" sz="2000" dirty="0" smtClean="0"/>
              <a:t>		1.  Subdivided into mitosis and </a:t>
            </a:r>
            <a:r>
              <a:rPr lang="en-US" sz="2000" dirty="0" err="1" smtClean="0"/>
              <a:t>cytokinesis</a:t>
            </a:r>
            <a:r>
              <a:rPr lang="en-US" sz="2000" dirty="0" smtClean="0"/>
              <a:t> </a:t>
            </a:r>
            <a:endParaRPr lang="en-US" dirty="0"/>
          </a:p>
        </p:txBody>
      </p:sp>
      <p:pic>
        <p:nvPicPr>
          <p:cNvPr id="4" name="Picture 12" descr="cellcycl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573" y="2954655"/>
            <a:ext cx="5890646" cy="390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Cell cyc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5139" y="2954655"/>
            <a:ext cx="3923038" cy="377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rgbClr val="000000"/>
                </a:solidFill>
              </a:rPr>
              <a:t>8.6-Cell division is a continuum of dynamic changes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Objectives:	1)  Describe each phase of </a:t>
            </a:r>
            <a:r>
              <a:rPr lang="en-US" sz="2000" dirty="0" err="1" smtClean="0">
                <a:solidFill>
                  <a:srgbClr val="000000"/>
                </a:solidFill>
              </a:rPr>
              <a:t>interphase</a:t>
            </a:r>
            <a:endParaRPr lang="en-US" sz="2000" dirty="0" smtClean="0">
              <a:solidFill>
                <a:srgbClr val="000000"/>
              </a:solidFill>
            </a:endParaRPr>
          </a:p>
          <a:p>
            <a:r>
              <a:rPr lang="en-US" sz="2000" dirty="0" smtClean="0">
                <a:solidFill>
                  <a:srgbClr val="000000"/>
                </a:solidFill>
              </a:rPr>
              <a:t>			2)  Describe each phase of mitotic phase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			3)  Summarize the phases of </a:t>
            </a:r>
            <a:r>
              <a:rPr lang="en-US" sz="2000" dirty="0" err="1">
                <a:solidFill>
                  <a:srgbClr val="000000"/>
                </a:solidFill>
              </a:rPr>
              <a:t>i</a:t>
            </a:r>
            <a:r>
              <a:rPr lang="en-US" sz="2000" dirty="0" err="1" smtClean="0">
                <a:solidFill>
                  <a:srgbClr val="000000"/>
                </a:solidFill>
              </a:rPr>
              <a:t>nterphase</a:t>
            </a:r>
            <a:r>
              <a:rPr lang="en-US" sz="2000" dirty="0" smtClean="0">
                <a:solidFill>
                  <a:srgbClr val="000000"/>
                </a:solidFill>
              </a:rPr>
              <a:t> &amp; mitosis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1323439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84163" algn="l"/>
                <a:tab pos="509588" algn="l"/>
                <a:tab pos="1204913" algn="l"/>
                <a:tab pos="1603375" algn="l"/>
              </a:tabLst>
            </a:pPr>
            <a:r>
              <a:rPr lang="en-US" sz="2000" dirty="0" smtClean="0"/>
              <a:t>I.  </a:t>
            </a:r>
            <a:r>
              <a:rPr lang="en-US" sz="2000" dirty="0" err="1" smtClean="0"/>
              <a:t>Interphase</a:t>
            </a:r>
            <a:endParaRPr lang="en-US" sz="2000" dirty="0"/>
          </a:p>
          <a:p>
            <a:pPr>
              <a:tabLst>
                <a:tab pos="284163" algn="l"/>
                <a:tab pos="681038" algn="l"/>
              </a:tabLst>
            </a:pPr>
            <a:r>
              <a:rPr lang="en-US" sz="2000" dirty="0" smtClean="0"/>
              <a:t>	A.  The </a:t>
            </a:r>
            <a:r>
              <a:rPr lang="en-US" sz="2000" dirty="0"/>
              <a:t>growth </a:t>
            </a:r>
            <a:r>
              <a:rPr lang="en-US" sz="2000" dirty="0" err="1"/>
              <a:t>phase</a:t>
            </a:r>
            <a:r>
              <a:rPr lang="en-US" sz="2000" dirty="0" err="1">
                <a:sym typeface="Wingdings" pitchFamily="-111" charset="2"/>
              </a:rPr>
              <a:t></a:t>
            </a:r>
            <a:r>
              <a:rPr lang="en-US" sz="2000" dirty="0" err="1"/>
              <a:t>Cells</a:t>
            </a:r>
            <a:r>
              <a:rPr lang="en-US" sz="2000" dirty="0"/>
              <a:t> spend most of their lifetime in this 			</a:t>
            </a:r>
            <a:r>
              <a:rPr lang="en-US" sz="2000" dirty="0" smtClean="0"/>
              <a:t>		phase</a:t>
            </a:r>
            <a:endParaRPr lang="en-US" sz="2000" dirty="0"/>
          </a:p>
        </p:txBody>
      </p:sp>
      <p:pic>
        <p:nvPicPr>
          <p:cNvPr id="7" name="Picture 7" descr="Cell cycl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304" y="2168549"/>
            <a:ext cx="4874208" cy="468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Cell cyc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304" y="2168549"/>
            <a:ext cx="4874208" cy="468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6"/>
          <p:cNvSpPr txBox="1">
            <a:spLocks noChangeArrowheads="1"/>
          </p:cNvSpPr>
          <p:nvPr/>
        </p:nvSpPr>
        <p:spPr bwMode="auto">
          <a:xfrm>
            <a:off x="0" y="54102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747713" algn="l"/>
                <a:tab pos="1089025" algn="l"/>
                <a:tab pos="1603375" algn="l"/>
              </a:tabLst>
            </a:pPr>
            <a:r>
              <a:rPr lang="en-US" sz="2000" dirty="0" smtClean="0"/>
              <a:t>II.  Mitotic Phase (M phase)</a:t>
            </a:r>
          </a:p>
          <a:p>
            <a:pPr>
              <a:tabLst>
                <a:tab pos="396875" algn="l"/>
                <a:tab pos="747713" algn="l"/>
                <a:tab pos="1089025" algn="l"/>
                <a:tab pos="1603375" algn="l"/>
              </a:tabLst>
            </a:pPr>
            <a:r>
              <a:rPr lang="en-US" sz="2000" dirty="0" smtClean="0"/>
              <a:t>	A.  </a:t>
            </a:r>
            <a:r>
              <a:rPr lang="en-US" sz="2000" dirty="0"/>
              <a:t>Nuclear division occurs</a:t>
            </a:r>
          </a:p>
          <a:p>
            <a:pPr>
              <a:tabLst>
                <a:tab pos="396875" algn="l"/>
                <a:tab pos="747713" algn="l"/>
                <a:tab pos="1089025" algn="l"/>
                <a:tab pos="16033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</a:t>
            </a:r>
            <a:r>
              <a:rPr lang="en-US" sz="2000" dirty="0"/>
              <a:t>The process by which 2 daughter cells are formed</a:t>
            </a:r>
          </a:p>
          <a:p>
            <a:pPr>
              <a:tabLst>
                <a:tab pos="396875" algn="l"/>
                <a:tab pos="747713" algn="l"/>
                <a:tab pos="1089025" algn="l"/>
                <a:tab pos="1603375" algn="l"/>
              </a:tabLst>
            </a:pPr>
            <a:r>
              <a:rPr lang="en-US" sz="2000" dirty="0"/>
              <a:t>		</a:t>
            </a:r>
            <a:r>
              <a:rPr lang="en-US" sz="2000" dirty="0" smtClean="0"/>
              <a:t>	a.  </a:t>
            </a:r>
            <a:r>
              <a:rPr lang="en-US" sz="2000" dirty="0"/>
              <a:t>Each containing a complete set of chromosomes</a:t>
            </a:r>
            <a:endParaRPr lang="en-US" dirty="0"/>
          </a:p>
        </p:txBody>
      </p:sp>
      <p:sp>
        <p:nvSpPr>
          <p:cNvPr id="3" name="Text Box 1027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681038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G1 phase</a:t>
            </a:r>
          </a:p>
          <a:p>
            <a:pPr>
              <a:tabLst>
                <a:tab pos="681038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Offspring cells grow to mature size</a:t>
            </a:r>
            <a:endParaRPr lang="en-US" dirty="0"/>
          </a:p>
        </p:txBody>
      </p:sp>
      <p:sp>
        <p:nvSpPr>
          <p:cNvPr id="4" name="Text Box 1028"/>
          <p:cNvSpPr txBox="1">
            <a:spLocks noChangeArrowheads="1"/>
          </p:cNvSpPr>
          <p:nvPr/>
        </p:nvSpPr>
        <p:spPr bwMode="auto">
          <a:xfrm>
            <a:off x="0" y="609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681038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C</a:t>
            </a:r>
            <a:r>
              <a:rPr lang="en-US" sz="2000" dirty="0" smtClean="0"/>
              <a:t>.  </a:t>
            </a:r>
            <a:r>
              <a:rPr lang="en-US" sz="2000" dirty="0"/>
              <a:t>S phase</a:t>
            </a:r>
            <a:br>
              <a:rPr lang="en-US" sz="2000" dirty="0"/>
            </a:br>
            <a:r>
              <a:rPr lang="en-US" sz="2000" dirty="0"/>
              <a:t>	     1.  Cell’s DNA is copied</a:t>
            </a:r>
            <a:endParaRPr lang="en-US" dirty="0"/>
          </a:p>
        </p:txBody>
      </p:sp>
      <p:sp>
        <p:nvSpPr>
          <p:cNvPr id="5" name="Text Box 1029"/>
          <p:cNvSpPr txBox="1">
            <a:spLocks noChangeArrowheads="1"/>
          </p:cNvSpPr>
          <p:nvPr/>
        </p:nvSpPr>
        <p:spPr bwMode="auto">
          <a:xfrm>
            <a:off x="0" y="1219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681038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D</a:t>
            </a:r>
            <a:r>
              <a:rPr lang="en-US" sz="2000" dirty="0" smtClean="0"/>
              <a:t>.  </a:t>
            </a:r>
            <a:r>
              <a:rPr lang="en-US" sz="2000" dirty="0"/>
              <a:t>G2 phase</a:t>
            </a:r>
          </a:p>
          <a:p>
            <a:pPr>
              <a:tabLst>
                <a:tab pos="339725" algn="l"/>
                <a:tab pos="681038" algn="l"/>
              </a:tabLst>
            </a:pPr>
            <a:r>
              <a:rPr lang="en-US" sz="2000" dirty="0"/>
              <a:t>		1.  Cell prepares for cell division</a:t>
            </a:r>
            <a:endParaRPr lang="en-US" dirty="0"/>
          </a:p>
        </p:txBody>
      </p:sp>
      <p:pic>
        <p:nvPicPr>
          <p:cNvPr id="6" name="Picture 1030" descr="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905000"/>
            <a:ext cx="4114800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31" descr="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905000"/>
            <a:ext cx="4114800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32" descr="Cell cycl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1905000"/>
            <a:ext cx="4114800" cy="359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1258888" algn="l"/>
                <a:tab pos="1657350" algn="l"/>
              </a:tabLst>
            </a:pPr>
            <a:r>
              <a:rPr lang="en-US" sz="2000" dirty="0" smtClean="0"/>
              <a:t>	B.  </a:t>
            </a:r>
            <a:r>
              <a:rPr lang="en-US" sz="2000" dirty="0"/>
              <a:t>Phases of mitosis</a:t>
            </a:r>
            <a:endParaRPr lang="en-US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0" y="3048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  <a:tab pos="1031875" algn="l"/>
              </a:tabLst>
            </a:pPr>
            <a:r>
              <a:rPr lang="en-US" sz="2000" dirty="0" smtClean="0"/>
              <a:t>	1.  Prophase/</a:t>
            </a:r>
            <a:r>
              <a:rPr lang="en-US" sz="2000" dirty="0" err="1" smtClean="0"/>
              <a:t>Prometaphase</a:t>
            </a:r>
            <a:r>
              <a:rPr lang="en-US" sz="2000" dirty="0" smtClean="0"/>
              <a:t>: </a:t>
            </a:r>
            <a:r>
              <a:rPr lang="en-US" sz="2000" dirty="0"/>
              <a:t>the 1</a:t>
            </a:r>
            <a:r>
              <a:rPr lang="en-US" sz="2000" baseline="30000" dirty="0"/>
              <a:t>st</a:t>
            </a:r>
            <a:r>
              <a:rPr lang="en-US" sz="2000" dirty="0"/>
              <a:t> phase</a:t>
            </a:r>
          </a:p>
          <a:p>
            <a:pPr>
              <a:tabLst>
                <a:tab pos="681038" algn="l"/>
                <a:tab pos="10318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a.  </a:t>
            </a:r>
            <a:r>
              <a:rPr lang="en-US" sz="2000" dirty="0"/>
              <a:t>Chromatin coils into visible chromosomes</a:t>
            </a:r>
            <a:endParaRPr lang="en-US" dirty="0"/>
          </a:p>
        </p:txBody>
      </p:sp>
      <p:pic>
        <p:nvPicPr>
          <p:cNvPr id="4" name="Picture 6" descr="prophas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066800"/>
            <a:ext cx="19716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EARLY PROPHA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066800"/>
            <a:ext cx="2133600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3505200" y="1981200"/>
            <a:ext cx="1676400" cy="152400"/>
          </a:xfrm>
          <a:prstGeom prst="rightArrow">
            <a:avLst>
              <a:gd name="adj1" fmla="val 50000"/>
              <a:gd name="adj2" fmla="val 27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0" y="3124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371600" algn="l"/>
                <a:tab pos="2227263" algn="l"/>
                <a:tab pos="2571750" algn="l"/>
              </a:tabLst>
            </a:pPr>
            <a:r>
              <a:rPr lang="en-US" sz="2000" dirty="0" smtClean="0"/>
              <a:t>	1.  </a:t>
            </a:r>
            <a:r>
              <a:rPr lang="en-US" sz="2000" dirty="0"/>
              <a:t>Remember in S phase the DNA was copied</a:t>
            </a:r>
          </a:p>
          <a:p>
            <a:pPr>
              <a:tabLst>
                <a:tab pos="1371600" algn="l"/>
                <a:tab pos="2227263" algn="l"/>
                <a:tab pos="2571750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2</a:t>
            </a:r>
            <a:r>
              <a:rPr lang="en-US" sz="2000" dirty="0" smtClean="0"/>
              <a:t>.  </a:t>
            </a:r>
            <a:r>
              <a:rPr lang="en-US" sz="2000" dirty="0"/>
              <a:t>Sister </a:t>
            </a:r>
            <a:r>
              <a:rPr lang="en-US" sz="2000" dirty="0" err="1"/>
              <a:t>chromatids</a:t>
            </a:r>
            <a:r>
              <a:rPr lang="en-US" sz="2000" dirty="0"/>
              <a:t> stay connected by the </a:t>
            </a:r>
            <a:r>
              <a:rPr lang="en-US" sz="2000" dirty="0" err="1"/>
              <a:t>centromere</a:t>
            </a:r>
            <a:endParaRPr lang="en-US" dirty="0"/>
          </a:p>
        </p:txBody>
      </p:sp>
      <p:pic>
        <p:nvPicPr>
          <p:cNvPr id="8" name="Picture 11" descr="sister chromatid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1" y="3790871"/>
            <a:ext cx="5284330" cy="306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Cell cycl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1066800"/>
            <a:ext cx="45339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Mitosi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1066800"/>
            <a:ext cx="45339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0" y="3733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18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 smtClean="0"/>
              <a:t>.  </a:t>
            </a:r>
            <a:r>
              <a:rPr lang="en-US" sz="2000" dirty="0"/>
              <a:t>Nuclear membrane disappears</a:t>
            </a:r>
          </a:p>
          <a:p>
            <a:pPr>
              <a:tabLst>
                <a:tab pos="10318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c</a:t>
            </a:r>
            <a:r>
              <a:rPr lang="en-US" sz="2000" dirty="0" smtClean="0"/>
              <a:t>.  </a:t>
            </a:r>
            <a:r>
              <a:rPr lang="en-US" sz="2000" dirty="0" err="1"/>
              <a:t>Centrioles</a:t>
            </a:r>
            <a:r>
              <a:rPr lang="en-US" sz="2000" dirty="0"/>
              <a:t> &amp; Spindle fibers form</a:t>
            </a:r>
          </a:p>
          <a:p>
            <a:pPr>
              <a:tabLst>
                <a:tab pos="103187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</a:t>
            </a:r>
            <a:r>
              <a:rPr lang="en-US" sz="2000" dirty="0"/>
              <a:t>Spindle fibers are a network of protein fibers</a:t>
            </a:r>
            <a:endParaRPr lang="en-US" dirty="0"/>
          </a:p>
        </p:txBody>
      </p:sp>
      <p:pic>
        <p:nvPicPr>
          <p:cNvPr id="12" name="Picture 15" descr="prophas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940300"/>
            <a:ext cx="1981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16"/>
          <p:cNvSpPr>
            <a:spLocks noChangeArrowheads="1"/>
          </p:cNvSpPr>
          <p:nvPr/>
        </p:nvSpPr>
        <p:spPr bwMode="auto">
          <a:xfrm>
            <a:off x="2133600" y="5791200"/>
            <a:ext cx="1219200" cy="228600"/>
          </a:xfrm>
          <a:prstGeom prst="rightArrow">
            <a:avLst>
              <a:gd name="adj1" fmla="val 50000"/>
              <a:gd name="adj2" fmla="val 1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17" descr="EARLY PROPHA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4979988"/>
            <a:ext cx="1981200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5715000" y="5791200"/>
            <a:ext cx="1066800" cy="228600"/>
          </a:xfrm>
          <a:prstGeom prst="rightArrow">
            <a:avLst>
              <a:gd name="adj1" fmla="val 50000"/>
              <a:gd name="adj2" fmla="val 1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6" name="Picture 19" descr="LATE PROPHAS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70700" y="4867275"/>
            <a:ext cx="21209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0" descr="Prophase 1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00" y="4867275"/>
            <a:ext cx="21336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0" y="46482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tabLst>
                <a:tab pos="1031875" algn="l"/>
              </a:tabLst>
            </a:pPr>
            <a:r>
              <a:rPr lang="en-US" sz="2000" dirty="0" smtClean="0"/>
              <a:t>	</a:t>
            </a:r>
            <a:r>
              <a:rPr lang="en-US" sz="2000" dirty="0" err="1" smtClean="0"/>
              <a:t>d</a:t>
            </a:r>
            <a:r>
              <a:rPr lang="en-US" sz="2000" dirty="0" smtClean="0"/>
              <a:t>.  </a:t>
            </a:r>
            <a:r>
              <a:rPr lang="en-US" sz="2000" dirty="0"/>
              <a:t>Spindle fibers attach to </a:t>
            </a:r>
            <a:r>
              <a:rPr lang="en-US" sz="2000" dirty="0" err="1"/>
              <a:t>centromeres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1" grpId="0"/>
      <p:bldP spid="13" grpId="0" animBg="1"/>
      <p:bldP spid="15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0" y="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  <a:tab pos="1031875" algn="l"/>
                <a:tab pos="1882775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2</a:t>
            </a:r>
            <a:r>
              <a:rPr lang="en-US" sz="2000" dirty="0" smtClean="0"/>
              <a:t>.  </a:t>
            </a:r>
            <a:r>
              <a:rPr lang="en-US" sz="2000" dirty="0"/>
              <a:t>Metaphase: the 2</a:t>
            </a:r>
            <a:r>
              <a:rPr lang="en-US" sz="2000" baseline="30000" dirty="0"/>
              <a:t>nd</a:t>
            </a:r>
            <a:r>
              <a:rPr lang="en-US" sz="2000" dirty="0"/>
              <a:t> phase</a:t>
            </a:r>
          </a:p>
          <a:p>
            <a:pPr>
              <a:tabLst>
                <a:tab pos="681038" algn="l"/>
                <a:tab pos="1031875" algn="l"/>
                <a:tab pos="1882775" algn="l"/>
              </a:tabLst>
            </a:pPr>
            <a:r>
              <a:rPr lang="en-US" sz="2000" dirty="0"/>
              <a:t>		1.  The chromosomes line up in center of cell</a:t>
            </a:r>
            <a:endParaRPr lang="en-US" dirty="0"/>
          </a:p>
        </p:txBody>
      </p:sp>
      <p:pic>
        <p:nvPicPr>
          <p:cNvPr id="3" name="Picture 11" descr="metaph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762000"/>
            <a:ext cx="3352800" cy="2209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4" name="Picture 15" descr="metaphase 1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762000"/>
            <a:ext cx="18224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0" y="3048000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  <a:tab pos="1031875" algn="l"/>
                <a:tab pos="1316038" algn="l"/>
                <a:tab pos="1655763" algn="l"/>
              </a:tabLst>
            </a:pPr>
            <a:r>
              <a:rPr lang="en-US" sz="2000" dirty="0" smtClean="0"/>
              <a:t>	</a:t>
            </a:r>
            <a:r>
              <a:rPr lang="en-US" sz="2000" dirty="0"/>
              <a:t>3</a:t>
            </a:r>
            <a:r>
              <a:rPr lang="en-US" sz="2000" dirty="0" smtClean="0"/>
              <a:t>.  </a:t>
            </a:r>
            <a:r>
              <a:rPr lang="en-US" sz="2000" dirty="0"/>
              <a:t>Anaphase:  the 3</a:t>
            </a:r>
            <a:r>
              <a:rPr lang="en-US" sz="2000" baseline="30000" dirty="0"/>
              <a:t>rd</a:t>
            </a:r>
            <a:r>
              <a:rPr lang="en-US" sz="2000" dirty="0"/>
              <a:t> phase</a:t>
            </a:r>
          </a:p>
          <a:p>
            <a:pPr>
              <a:tabLst>
                <a:tab pos="681038" algn="l"/>
                <a:tab pos="1031875" algn="l"/>
                <a:tab pos="1316038" algn="l"/>
                <a:tab pos="1655763" algn="l"/>
              </a:tabLst>
            </a:pPr>
            <a:r>
              <a:rPr lang="en-US" sz="2000" dirty="0"/>
              <a:t>		1.  Sister </a:t>
            </a:r>
            <a:r>
              <a:rPr lang="en-US" sz="2000" dirty="0" err="1"/>
              <a:t>chromatids</a:t>
            </a:r>
            <a:r>
              <a:rPr lang="en-US" sz="2000" dirty="0"/>
              <a:t> separate</a:t>
            </a:r>
          </a:p>
          <a:p>
            <a:pPr>
              <a:tabLst>
                <a:tab pos="681038" algn="l"/>
                <a:tab pos="1031875" algn="l"/>
                <a:tab pos="1316038" algn="l"/>
                <a:tab pos="1655763" algn="l"/>
              </a:tabLst>
            </a:pPr>
            <a:r>
              <a:rPr lang="en-US" sz="2000" dirty="0"/>
              <a:t>			a.  Spindle fibers pull each chromosome to opposite sides of</a:t>
            </a:r>
            <a:r>
              <a:rPr lang="en-US" sz="2000" dirty="0" smtClean="0"/>
              <a:t> cell</a:t>
            </a:r>
            <a:endParaRPr lang="en-US" dirty="0"/>
          </a:p>
        </p:txBody>
      </p:sp>
      <p:pic>
        <p:nvPicPr>
          <p:cNvPr id="6" name="Picture 17" descr="anaphas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4422775"/>
            <a:ext cx="236537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anaphase 1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7800" y="4419600"/>
            <a:ext cx="189388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617</TotalTime>
  <Words>204</Words>
  <Application>Microsoft Macintosh PowerPoint</Application>
  <PresentationFormat>On-screen Show (4:3)</PresentationFormat>
  <Paragraphs>183</Paragraphs>
  <Slides>23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Paper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Thomas</dc:creator>
  <cp:lastModifiedBy>Scott Thomas</cp:lastModifiedBy>
  <cp:revision>7</cp:revision>
  <cp:lastPrinted>2010-11-29T15:12:07Z</cp:lastPrinted>
  <dcterms:created xsi:type="dcterms:W3CDTF">2010-12-08T14:51:07Z</dcterms:created>
  <dcterms:modified xsi:type="dcterms:W3CDTF">2011-11-29T16:52:38Z</dcterms:modified>
</cp:coreProperties>
</file>